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7"/>
  </p:notesMasterIdLst>
  <p:sldIdLst>
    <p:sldId id="256" r:id="rId2"/>
    <p:sldId id="292" r:id="rId3"/>
    <p:sldId id="291" r:id="rId4"/>
    <p:sldId id="257" r:id="rId5"/>
    <p:sldId id="260" r:id="rId6"/>
    <p:sldId id="277" r:id="rId7"/>
    <p:sldId id="288" r:id="rId8"/>
    <p:sldId id="289" r:id="rId9"/>
    <p:sldId id="290" r:id="rId10"/>
    <p:sldId id="262" r:id="rId11"/>
    <p:sldId id="293" r:id="rId12"/>
    <p:sldId id="287" r:id="rId13"/>
    <p:sldId id="272" r:id="rId14"/>
    <p:sldId id="273" r:id="rId15"/>
    <p:sldId id="263" r:id="rId16"/>
    <p:sldId id="286" r:id="rId17"/>
    <p:sldId id="274" r:id="rId18"/>
    <p:sldId id="275" r:id="rId19"/>
    <p:sldId id="283" r:id="rId20"/>
    <p:sldId id="276" r:id="rId21"/>
    <p:sldId id="284" r:id="rId22"/>
    <p:sldId id="285" r:id="rId23"/>
    <p:sldId id="281" r:id="rId24"/>
    <p:sldId id="259" r:id="rId25"/>
    <p:sldId id="264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14F5E0C-4D8A-40AA-A4AF-EE215868FAA3}">
          <p14:sldIdLst>
            <p14:sldId id="256"/>
            <p14:sldId id="292"/>
            <p14:sldId id="291"/>
            <p14:sldId id="257"/>
            <p14:sldId id="260"/>
            <p14:sldId id="277"/>
            <p14:sldId id="288"/>
            <p14:sldId id="289"/>
            <p14:sldId id="290"/>
            <p14:sldId id="262"/>
            <p14:sldId id="293"/>
            <p14:sldId id="287"/>
            <p14:sldId id="272"/>
            <p14:sldId id="273"/>
            <p14:sldId id="263"/>
            <p14:sldId id="286"/>
          </p14:sldIdLst>
        </p14:section>
        <p14:section name="Seção sem Título" id="{0760D46C-4FD5-4E32-B445-B70C4E0C54AA}">
          <p14:sldIdLst>
            <p14:sldId id="274"/>
            <p14:sldId id="275"/>
            <p14:sldId id="283"/>
            <p14:sldId id="276"/>
            <p14:sldId id="284"/>
            <p14:sldId id="285"/>
          </p14:sldIdLst>
        </p14:section>
        <p14:section name="Seção sem Título" id="{E0C71984-AD45-4B03-86E1-5CC736A0F92D}">
          <p14:sldIdLst>
            <p14:sldId id="281"/>
            <p14:sldId id="259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97FC8-F8CC-41F9-8E8F-D6EBAF87AE47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16F28-51D0-4700-9F02-016FA65AC4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25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9C7FC-4FB8-4CDB-8673-F3893A422A6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84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9C7FC-4FB8-4CDB-8673-F3893A422A6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903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9C7FC-4FB8-4CDB-8673-F3893A422A6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2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9C7FC-4FB8-4CDB-8673-F3893A422A6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3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9C7FC-4FB8-4CDB-8673-F3893A422A6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166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9C7FC-4FB8-4CDB-8673-F3893A422A6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844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9C7FC-4FB8-4CDB-8673-F3893A422A6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92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53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53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43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96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39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50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30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92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54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71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27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08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legislacao.presidencia.gov.br/atos?tipo=LCP&amp;numero=159&amp;ano=2017&amp;data=19/05/2017&amp;ato=5fdUzZq5EeZpWT0b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islacao.presidencia.gov.br/atos?tipo=LCP&amp;numero=192&amp;ano=2022&amp;data=11/03/2022&amp;ato=280kXQU1kMZpWT645" TargetMode="External"/><Relationship Id="rId5" Type="http://schemas.openxmlformats.org/officeDocument/2006/relationships/hyperlink" Target="https://legislacao.presidencia.gov.br/atos?tipo=LCP&amp;numero=87&amp;ano=1996&amp;data=13/09/1996&amp;ato=6b9oXSq1UMJpWTfd0" TargetMode="External"/><Relationship Id="rId4" Type="http://schemas.openxmlformats.org/officeDocument/2006/relationships/hyperlink" Target="https://legislacao.presidencia.gov.br/atos?tipo=LEI&amp;numero=5172&amp;ano=1966&amp;data=25/10/1966&amp;ato=d1dcXRE1UMZRVTad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nalto.gov.br/ccivil_03/Constituicao/Constituicao.htm#art1551ii" TargetMode="External"/><Relationship Id="rId5" Type="http://schemas.openxmlformats.org/officeDocument/2006/relationships/hyperlink" Target="http://www.planalto.gov.br/ccivil_03/LEIS/L5172.htm#art18a" TargetMode="External"/><Relationship Id="rId4" Type="http://schemas.openxmlformats.org/officeDocument/2006/relationships/hyperlink" Target="http://www.planalto.gov.br/ccivil_03/LEIS/L5172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51520" y="4797152"/>
            <a:ext cx="8784976" cy="553616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PLANEJANDO OS PROJETOS DO FUNCEP A PARTIR DE INDICADORES</a:t>
            </a:r>
          </a:p>
        </p:txBody>
      </p:sp>
    </p:spTree>
    <p:extLst>
      <p:ext uri="{BB962C8B-B14F-4D97-AF65-F5344CB8AC3E}">
        <p14:creationId xmlns:p14="http://schemas.microsoft.com/office/powerpoint/2010/main" val="30870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0106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CONSELHO GESTOR E SUAS COMPETÊNCIAS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713387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Conselho Gestor do FUNCEP-PB é formado por 15 membros titulares - representantes de entidades públicas e da sociedade civil - tendo como competências, dentre outras: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propor ao Chefe do Poder Executivo políticas de combate e erradicação da pobreza;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Avaliar políticas públicas realizadas com recursos do Fundo;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Aprovar projetos propostos por órgãos demandantes.</a:t>
            </a:r>
          </a:p>
        </p:txBody>
      </p:sp>
    </p:spTree>
    <p:extLst>
      <p:ext uri="{BB962C8B-B14F-4D97-AF65-F5344CB8AC3E}">
        <p14:creationId xmlns:p14="http://schemas.microsoft.com/office/powerpoint/2010/main" val="269835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69255" y="322791"/>
            <a:ext cx="8229600" cy="585927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Art. 3º da ON nº 001/2022</a:t>
            </a:r>
            <a:b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69255" y="764704"/>
            <a:ext cx="8229600" cy="5184577"/>
          </a:xfrm>
        </p:spPr>
        <p:txBody>
          <a:bodyPr>
            <a:noAutofit/>
          </a:bodyPr>
          <a:lstStyle/>
          <a:p>
            <a:pPr algn="just"/>
            <a:r>
              <a:rPr lang="pt-BR" sz="200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inciso II da ON nº 001/2022, estabelece que os </a:t>
            </a:r>
            <a:r>
              <a:rPr lang="pt-BR" sz="20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</a:t>
            </a:r>
            <a:r>
              <a:rPr lang="pt-BR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propostos pelos órgãos, devem conter, no mínimo os seguintes itens: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a) tema do projeto;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b) objetivo (em conformidade às finalidades de aplicação previstas no Artigo 1º da Lei nº 7.611/2004);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c) justificativa;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d) valor total a ser investido;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indicadores e metas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f)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impactos/resultados esperados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g) cronograma de desembolso financeiro;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h) cronograma de execução.</a:t>
            </a:r>
            <a:endParaRPr lang="pt-BR" sz="240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400" i="0" dirty="0">
              <a:solidFill>
                <a:srgbClr val="212529"/>
              </a:solidFill>
              <a:effectLst/>
              <a:latin typeface="Rockwell Condensed" panose="02060603050405020104" pitchFamily="18" charset="0"/>
              <a:cs typeface="Arial" panose="020B0604020202020204" pitchFamily="34" charset="0"/>
            </a:endParaRPr>
          </a:p>
          <a:p>
            <a:pPr algn="just"/>
            <a:endParaRPr lang="pt-BR" sz="2800" b="1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8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57200" y="263637"/>
            <a:ext cx="8229600" cy="494914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PROJETO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(Conceito e Etapas)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23528" y="1010968"/>
            <a:ext cx="8712968" cy="483606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Trata-se de um esforço temporário, com recursos delimitados e a finalidade de um resultado único. Com ele, busca-se criar um serviço, produto ou resultado.</a:t>
            </a:r>
          </a:p>
          <a:p>
            <a:pPr marL="0" indent="0" algn="just">
              <a:buNone/>
            </a:pPr>
            <a:endParaRPr lang="pt-BR" sz="1000" b="1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Iniciação: </a:t>
            </a:r>
            <a:r>
              <a:rPr lang="pt-BR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do Projeto de maneira ampla (indicador de partida (justificativa) objetivos, prazos, recursos e etc.);</a:t>
            </a:r>
          </a:p>
          <a:p>
            <a:pPr marL="0" indent="0" algn="just">
              <a:buNone/>
            </a:pPr>
            <a:endParaRPr lang="pt-BR" sz="10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Planejamento:</a:t>
            </a:r>
            <a:r>
              <a:rPr lang="pt-BR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Criação das metas (cronograma, custos e etc.).</a:t>
            </a:r>
          </a:p>
        </p:txBody>
      </p:sp>
    </p:spTree>
    <p:extLst>
      <p:ext uri="{BB962C8B-B14F-4D97-AF65-F5344CB8AC3E}">
        <p14:creationId xmlns:p14="http://schemas.microsoft.com/office/powerpoint/2010/main" val="384502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93204" y="344001"/>
            <a:ext cx="8229600" cy="494914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PROJETO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(Conceito e Etapas)...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320480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Execução: </a:t>
            </a:r>
            <a:r>
              <a:rPr lang="pt-BR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união das duas primeiras etapas para criar e lançar o Projeto (ajustes, atualização, execução das tarefas, alocação da equipe e etc.).</a:t>
            </a:r>
          </a:p>
          <a:p>
            <a:pPr algn="just"/>
            <a:endParaRPr lang="pt-BR" sz="10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Monitoramento e Controle: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status de atividade, andamento e etc.).</a:t>
            </a:r>
          </a:p>
          <a:p>
            <a:pPr algn="just"/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Encerramento:</a:t>
            </a:r>
            <a:r>
              <a:rPr lang="pt-BR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recapitulação com os participantes do Projeto (revisão, balanço e etc.).</a:t>
            </a:r>
          </a:p>
        </p:txBody>
      </p:sp>
    </p:spTree>
    <p:extLst>
      <p:ext uri="{BB962C8B-B14F-4D97-AF65-F5344CB8AC3E}">
        <p14:creationId xmlns:p14="http://schemas.microsoft.com/office/powerpoint/2010/main" val="1253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algn="just" fontAlgn="base"/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um indicador?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just" fontAlgn="base">
              <a:buNone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 elemento que possui como objetivo apontar ou mostrar algo a alguém, expressando o desempenho de processos durante um período e/ou impondo ações.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just" fontAlgn="base">
              <a:buNone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que serve um indicador?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just" fontAlgn="base">
              <a:buNone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Análises profundas de diferentes cenários, permitindo um olhar abrangente, técnico e comparativo da nossa realidade.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CF28304-0515-198A-5FAA-EF1C68EEB403}"/>
              </a:ext>
            </a:extLst>
          </p:cNvPr>
          <p:cNvSpPr txBox="1"/>
          <p:nvPr/>
        </p:nvSpPr>
        <p:spPr>
          <a:xfrm>
            <a:off x="1259632" y="39290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INDICADOR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2342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pt-BR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CARACTERÍSTICAS DE INDICADORES DE POBREZA</a:t>
            </a:r>
            <a:b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35714" y="979972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Decreto nº 10.852 de 08/11/2021 atualizado pelo Decreto 11.013 de 2022.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5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Extrema pobreza</a:t>
            </a:r>
            <a:r>
              <a:rPr lang="pt-BR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renda </a:t>
            </a:r>
            <a:r>
              <a:rPr lang="pt-BR" sz="2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capita </a:t>
            </a:r>
            <a:r>
              <a:rPr lang="pt-BR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familiar de até R$105,00;</a:t>
            </a:r>
            <a:endParaRPr lang="pt-BR" sz="25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5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Pobreza</a:t>
            </a:r>
            <a:r>
              <a:rPr lang="pt-BR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renda </a:t>
            </a:r>
            <a:r>
              <a:rPr lang="pt-BR" sz="2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capita </a:t>
            </a:r>
            <a:r>
              <a:rPr lang="pt-BR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familiar entre R$105,01 e R$210,00;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5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Insegurança alimentar e nutricional</a:t>
            </a:r>
            <a:r>
              <a:rPr lang="pt-BR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impossibilidade de adquirir, no mínimo, uma cesta básica para alimentação da família;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Razão cesta básica e renda </a:t>
            </a:r>
            <a:r>
              <a:rPr lang="pt-BR" sz="2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capita &lt; 1</a:t>
            </a:r>
            <a:r>
              <a:rPr lang="pt-BR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3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17"/>
            <a:ext cx="9144000" cy="6846781"/>
          </a:xfrm>
          <a:prstGeom prst="rect">
            <a:avLst/>
          </a:prstGeom>
        </p:spPr>
      </p:pic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68052" y="620688"/>
            <a:ext cx="8229600" cy="546206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F2AFEA-4DEE-9075-268E-C76634CC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1" y="904615"/>
            <a:ext cx="5544616" cy="244827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6DF3835-EA00-8BF8-1413-8DEABEB8D912}"/>
              </a:ext>
            </a:extLst>
          </p:cNvPr>
          <p:cNvSpPr txBox="1"/>
          <p:nvPr/>
        </p:nvSpPr>
        <p:spPr>
          <a:xfrm>
            <a:off x="1550990" y="231902"/>
            <a:ext cx="6045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CENÁRIO DE EXTREMA POBREZA</a:t>
            </a:r>
          </a:p>
        </p:txBody>
      </p:sp>
      <p:pic>
        <p:nvPicPr>
          <p:cNvPr id="1028" name="Picture 4" descr="Crise joga famílias nas ruas e barracas se espalham por São Paulo - São  Paulo - Estadão">
            <a:extLst>
              <a:ext uri="{FF2B5EF4-FFF2-40B4-BE49-F238E27FC236}">
                <a16:creationId xmlns:a16="http://schemas.microsoft.com/office/drawing/2014/main" id="{8B8196E6-C0E9-C711-1D4F-E31D6857E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1" y="3573210"/>
            <a:ext cx="5544616" cy="2448273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1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803"/>
          </a:xfrm>
        </p:spPr>
        <p:txBody>
          <a:bodyPr>
            <a:normAutofit fontScale="90000"/>
          </a:bodyPr>
          <a:lstStyle/>
          <a:p>
            <a:r>
              <a:rPr lang="pt-BR" sz="4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>EXEMPLOS PRÁTICOS DE PROJETOS </a:t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(Projetos apresentados ao Comitê Gestor do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Funcep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249950"/>
            <a:ext cx="8229600" cy="4771338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 1: SUSTENTABILIDADE EM MOVIMENTO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Indicador: não apresentado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Meta: Atender diretamente a 29 comunidades quilombolas do Sertão e Alto Sertão paraibano com cursos profissionalizantes.</a:t>
            </a:r>
          </a:p>
          <a:p>
            <a:pPr marL="0" indent="0">
              <a:buNone/>
            </a:pPr>
            <a:r>
              <a:rPr lang="pt-BR" sz="24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Possíveis indicadores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1: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Percentual de pessoas sem letramento digital e sem curso profissionalizante nas comunidades quilombolas:</a:t>
            </a:r>
          </a:p>
          <a:p>
            <a:pPr marL="0" indent="0" algn="ctr">
              <a:buNone/>
            </a:pP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Nº de pessoas sem conhecimento digital ou sem curso profissionalizante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População inicial a ser atendida no projeto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AB5BCD3-E74D-B81B-87A4-A4B7433941AB}"/>
              </a:ext>
            </a:extLst>
          </p:cNvPr>
          <p:cNvCxnSpPr>
            <a:cxnSpLocks/>
          </p:cNvCxnSpPr>
          <p:nvPr/>
        </p:nvCxnSpPr>
        <p:spPr>
          <a:xfrm>
            <a:off x="1264804" y="5661248"/>
            <a:ext cx="661439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D7EB57-280A-0BA1-0BBF-5D2982151D13}"/>
              </a:ext>
            </a:extLst>
          </p:cNvPr>
          <p:cNvSpPr txBox="1"/>
          <p:nvPr/>
        </p:nvSpPr>
        <p:spPr>
          <a:xfrm>
            <a:off x="8050247" y="5377217"/>
            <a:ext cx="99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Rockwell Condensed" panose="02060603050405020104" pitchFamily="18" charset="0"/>
                <a:cs typeface="Arial" panose="020B0604020202020204" pitchFamily="34" charset="0"/>
              </a:rPr>
              <a:t>X 100</a:t>
            </a:r>
          </a:p>
        </p:txBody>
      </p:sp>
    </p:spTree>
    <p:extLst>
      <p:ext uri="{BB962C8B-B14F-4D97-AF65-F5344CB8AC3E}">
        <p14:creationId xmlns:p14="http://schemas.microsoft.com/office/powerpoint/2010/main" val="2391690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Conteúdo 9">
            <a:extLst>
              <a:ext uri="{FF2B5EF4-FFF2-40B4-BE49-F238E27FC236}">
                <a16:creationId xmlns:a16="http://schemas.microsoft.com/office/drawing/2014/main" id="{A541C5FA-E42E-F6AB-9E1F-86CC5C4B8FC4}"/>
              </a:ext>
            </a:extLst>
          </p:cNvPr>
          <p:cNvSpPr txBox="1">
            <a:spLocks/>
          </p:cNvSpPr>
          <p:nvPr/>
        </p:nvSpPr>
        <p:spPr>
          <a:xfrm>
            <a:off x="368052" y="731838"/>
            <a:ext cx="8596436" cy="5350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2: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Determinar as Taxas de Aprovação nos cursos de letramento digital e nos cursos profissionalizantes: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Nº de pessoas aprovadas em cada curso profissionalizante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Nº de participantes inscritos</a:t>
            </a:r>
            <a:endParaRPr lang="pt-BR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endParaRPr lang="pt-BR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3: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Determinar, ao final de períodos determinados ou no final do projeto, o percentual de pessoas com conhecimento digital ou curso profissionalizante: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Nº de pessoas aprovadas em todos os cursos ministrados e finalizados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População inicial atendida no início do projeto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endParaRPr lang="pt-BR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endParaRPr lang="pt-B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endParaRPr lang="pt-B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DFB8540-FB8B-C1F3-65A7-B0D37F91B586}"/>
              </a:ext>
            </a:extLst>
          </p:cNvPr>
          <p:cNvCxnSpPr>
            <a:cxnSpLocks/>
          </p:cNvCxnSpPr>
          <p:nvPr/>
        </p:nvCxnSpPr>
        <p:spPr>
          <a:xfrm>
            <a:off x="971600" y="2420888"/>
            <a:ext cx="7200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78D1EC1B-DCF0-A3E3-338B-16E2C50B388B}"/>
              </a:ext>
            </a:extLst>
          </p:cNvPr>
          <p:cNvCxnSpPr>
            <a:cxnSpLocks/>
          </p:cNvCxnSpPr>
          <p:nvPr/>
        </p:nvCxnSpPr>
        <p:spPr>
          <a:xfrm>
            <a:off x="996661" y="5301208"/>
            <a:ext cx="7200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7CABA4D-3D33-DE84-36C1-DD55BB895917}"/>
              </a:ext>
            </a:extLst>
          </p:cNvPr>
          <p:cNvSpPr txBox="1"/>
          <p:nvPr/>
        </p:nvSpPr>
        <p:spPr>
          <a:xfrm>
            <a:off x="8139584" y="2236222"/>
            <a:ext cx="99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Rockwell Condensed" panose="02060603050405020104" pitchFamily="18" charset="0"/>
                <a:cs typeface="Arial" panose="020B0604020202020204" pitchFamily="34" charset="0"/>
              </a:rPr>
              <a:t>X 100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E23D64C-D036-CA54-AA90-E95E2724C778}"/>
              </a:ext>
            </a:extLst>
          </p:cNvPr>
          <p:cNvSpPr txBox="1"/>
          <p:nvPr/>
        </p:nvSpPr>
        <p:spPr>
          <a:xfrm>
            <a:off x="8227891" y="5116542"/>
            <a:ext cx="99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Rockwell Condensed" panose="02060603050405020104" pitchFamily="18" charset="0"/>
                <a:cs typeface="Arial" panose="020B0604020202020204" pitchFamily="34" charset="0"/>
              </a:rPr>
              <a:t>X 100</a:t>
            </a:r>
          </a:p>
        </p:txBody>
      </p:sp>
    </p:spTree>
    <p:extLst>
      <p:ext uri="{BB962C8B-B14F-4D97-AF65-F5344CB8AC3E}">
        <p14:creationId xmlns:p14="http://schemas.microsoft.com/office/powerpoint/2010/main" val="2914500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249950"/>
            <a:ext cx="8229600" cy="4771338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 2: CANA SEMENTES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Indicador: não apresentado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Meta: Disponibilizar 4.400 toneladas de cana semente a 293,2 pequenos produtores.</a:t>
            </a:r>
          </a:p>
          <a:p>
            <a:pPr marL="0" indent="0">
              <a:buNone/>
            </a:pPr>
            <a:r>
              <a:rPr lang="pt-BR" sz="24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Indicadores iniciais do projeto (proposta)</a:t>
            </a:r>
          </a:p>
          <a:p>
            <a:pPr algn="just"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Determinar a renda média apurada pelos 293 pequenos produtores (com a agricultura, bem como com outros benefícios) antes do início do projeto.</a:t>
            </a:r>
          </a:p>
          <a:p>
            <a:pPr marL="0" indent="0" algn="ctr">
              <a:buNone/>
            </a:pP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Soma das rendas apuradas de todos os pequenos produtores</a:t>
            </a:r>
          </a:p>
          <a:p>
            <a:pPr marL="0" indent="0" algn="ctr">
              <a:buNone/>
            </a:pPr>
            <a:endParaRPr lang="pt-BR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Nº de pequenos produtores, antes do início do projeto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AB5BCD3-E74D-B81B-87A4-A4B7433941AB}"/>
              </a:ext>
            </a:extLst>
          </p:cNvPr>
          <p:cNvCxnSpPr>
            <a:cxnSpLocks/>
          </p:cNvCxnSpPr>
          <p:nvPr/>
        </p:nvCxnSpPr>
        <p:spPr>
          <a:xfrm>
            <a:off x="683568" y="5157192"/>
            <a:ext cx="77768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8">
            <a:extLst>
              <a:ext uri="{FF2B5EF4-FFF2-40B4-BE49-F238E27FC236}">
                <a16:creationId xmlns:a16="http://schemas.microsoft.com/office/drawing/2014/main" id="{F3DBAA69-6348-7FC1-6813-D47C83C6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sz="4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>EXEMPLOS PRÁTICOS DE PROJETOS... </a:t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(Projetos apresentados ao Comitê Gestor do FUNCEP)</a:t>
            </a: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2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66230" y="260648"/>
            <a:ext cx="8220570" cy="1231464"/>
          </a:xfrm>
        </p:spPr>
        <p:txBody>
          <a:bodyPr>
            <a:noAutofit/>
          </a:bodyPr>
          <a:lstStyle/>
          <a:p>
            <a:pPr algn="l"/>
            <a:r>
              <a:rPr lang="pt-BR" sz="28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ODM</a:t>
            </a:r>
            <a:r>
              <a:rPr lang="pt-BR" sz="25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5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Objetivos de Desenvolvimento do Milênio</a:t>
            </a:r>
            <a:endParaRPr lang="pt-BR" sz="265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357642"/>
            <a:ext cx="8229600" cy="473565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ODM Nº 1 – “Erradicar a extrema pobreza e a fome</a:t>
            </a:r>
            <a:r>
              <a:rPr lang="pt-BR" sz="29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acabar com a pobreza em todas as suas formas, em todos os lugares”.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1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pt-BR" sz="2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Objetivos de Desenvolvimento do Milênio foram definidos a partir da 55ª  </a:t>
            </a:r>
            <a:r>
              <a:rPr lang="pt-BR" sz="29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sessão da Assembleia Geral da ONU, a chamada "Cúpula do Milênio das Nações Unidas", realizada em setembro de 2000, em Nova Iorque, Estados Unidos, tendo como o 1º deles “Erradicar a extrema pobreza e a fome no mundo”.</a:t>
            </a:r>
          </a:p>
          <a:p>
            <a:pPr marL="0" indent="0" algn="l">
              <a:buNone/>
            </a:pPr>
            <a:endParaRPr lang="pt-BR" sz="11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Emenda Constitucional nº 31 de 14/12/2000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altera o ADCT introduzindo artigos que criam o Fundo de Combate e Erradicação da Pobreza.</a:t>
            </a:r>
            <a:endParaRPr lang="pt-BR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ADCT – Art. 82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(Determina a instituição do FUNCEP nos Estados, Distrito Federal e Municípios)</a:t>
            </a:r>
          </a:p>
          <a:p>
            <a:pPr>
              <a:lnSpc>
                <a:spcPct val="150000"/>
              </a:lnSpc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59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68052" y="620688"/>
            <a:ext cx="8229600" cy="546206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ço Reservado para Conteúdo 9">
            <a:extLst>
              <a:ext uri="{FF2B5EF4-FFF2-40B4-BE49-F238E27FC236}">
                <a16:creationId xmlns:a16="http://schemas.microsoft.com/office/drawing/2014/main" id="{FFFED5A3-772B-9597-AE96-495B60FC6721}"/>
              </a:ext>
            </a:extLst>
          </p:cNvPr>
          <p:cNvSpPr txBox="1">
            <a:spLocks/>
          </p:cNvSpPr>
          <p:nvPr/>
        </p:nvSpPr>
        <p:spPr>
          <a:xfrm>
            <a:off x="457200" y="1124744"/>
            <a:ext cx="8229600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Estimar um valor médio de produção que cada pequeno produtor deverá produzir e, fazer a apuração dessa média após a colheita das cana sementes.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levantamento poderá ser realizado através de consulta em órgãos e associações, ou, ainda, através de  agrônomos com experiências no referido plantio.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56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68052" y="620688"/>
            <a:ext cx="8229600" cy="546206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ço Reservado para Conteúdo 9">
            <a:extLst>
              <a:ext uri="{FF2B5EF4-FFF2-40B4-BE49-F238E27FC236}">
                <a16:creationId xmlns:a16="http://schemas.microsoft.com/office/drawing/2014/main" id="{FFFED5A3-772B-9597-AE96-495B60FC6721}"/>
              </a:ext>
            </a:extLst>
          </p:cNvPr>
          <p:cNvSpPr txBox="1">
            <a:spLocks/>
          </p:cNvSpPr>
          <p:nvPr/>
        </p:nvSpPr>
        <p:spPr>
          <a:xfrm>
            <a:off x="457200" y="1124744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 de evolução do projeto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(após cada ano safra ou período determinado entre as safras)</a:t>
            </a: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 o valor produzido e recebido por cada pequeno produtor, após a colheita da produção usando a cana semente distribuída, já descontados os custos.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 total da produção apurado por cada produtor subtraído (-) os custos da produção no período de ano/safras</a:t>
            </a:r>
            <a:endParaRPr 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Nº de meses entre as safras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75793D8-01A6-A262-ED6E-A8D068504824}"/>
              </a:ext>
            </a:extLst>
          </p:cNvPr>
          <p:cNvCxnSpPr>
            <a:cxnSpLocks/>
          </p:cNvCxnSpPr>
          <p:nvPr/>
        </p:nvCxnSpPr>
        <p:spPr>
          <a:xfrm>
            <a:off x="971600" y="4725144"/>
            <a:ext cx="7200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784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68052" y="620688"/>
            <a:ext cx="8229600" cy="546206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ço Reservado para Conteúdo 9">
            <a:extLst>
              <a:ext uri="{FF2B5EF4-FFF2-40B4-BE49-F238E27FC236}">
                <a16:creationId xmlns:a16="http://schemas.microsoft.com/office/drawing/2014/main" id="{FFFED5A3-772B-9597-AE96-495B60FC6721}"/>
              </a:ext>
            </a:extLst>
          </p:cNvPr>
          <p:cNvSpPr txBox="1">
            <a:spLocks/>
          </p:cNvSpPr>
          <p:nvPr/>
        </p:nvSpPr>
        <p:spPr>
          <a:xfrm>
            <a:off x="457200" y="1088740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Comparação da renda média apurada pelos pequenos produtores antes e depois do projeto, ao final de cada ano safra). 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Renda média apurada pelos 293 pequenos produtores após a primeira safra da produção usando as canas sementes distribuídas, subtraída (-) da Renda média dos 293 pequenos produtores com a agricultura antes no início do projeto (antes do recebimento das cana sementes).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43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69255" y="322791"/>
            <a:ext cx="8229600" cy="585927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FLUXO PROCESSUAL </a:t>
            </a:r>
            <a:b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69255" y="764704"/>
            <a:ext cx="8229600" cy="5184577"/>
          </a:xfrm>
        </p:spPr>
        <p:txBody>
          <a:bodyPr>
            <a:noAutofit/>
          </a:bodyPr>
          <a:lstStyle/>
          <a:p>
            <a:pPr algn="just"/>
            <a:r>
              <a:rPr lang="pt-BR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Ofício de encaminhamento do projeto ao Presidente do Comitê Gestor (Órgão proponente)</a:t>
            </a:r>
            <a:endParaRPr lang="pt-BR" sz="200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Análise do projeto – quanto a conformidade à norma vigente (GEAF)</a:t>
            </a:r>
          </a:p>
          <a:p>
            <a:pPr algn="just"/>
            <a:r>
              <a:rPr lang="pt-BR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Aprovação do projeto (Conselho Gestor do FUNCEP)</a:t>
            </a:r>
            <a:endParaRPr lang="pt-BR" sz="200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Execução dos projetos aprovados (órgãos proponentes)</a:t>
            </a:r>
          </a:p>
          <a:p>
            <a:pPr lvl="1" algn="just"/>
            <a:r>
              <a:rPr lang="pt-BR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Disponibilidade orçamentária (Fonte 761)</a:t>
            </a:r>
          </a:p>
          <a:p>
            <a:pPr lvl="1" algn="just"/>
            <a:r>
              <a:rPr lang="pt-BR" sz="200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Processos Licitatórios</a:t>
            </a:r>
          </a:p>
          <a:p>
            <a:pPr lvl="1" algn="just"/>
            <a:r>
              <a:rPr lang="pt-BR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Celebração de acordos (Entidades)</a:t>
            </a:r>
          </a:p>
          <a:p>
            <a:pPr lvl="1" algn="just"/>
            <a:r>
              <a:rPr lang="pt-BR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Fixação de recursos financeiros (SEFAZ)</a:t>
            </a:r>
          </a:p>
          <a:p>
            <a:pPr algn="just"/>
            <a:r>
              <a:rPr lang="pt-BR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Prestação de Contas</a:t>
            </a:r>
          </a:p>
          <a:p>
            <a:pPr lvl="1" algn="just"/>
            <a:r>
              <a:rPr lang="pt-BR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aos Órgãos executores – com os quais celebraram acordos</a:t>
            </a:r>
            <a:endParaRPr lang="pt-BR" sz="200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200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Órgãos executores </a:t>
            </a:r>
            <a:r>
              <a:rPr lang="pt-BR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projetos </a:t>
            </a:r>
            <a:r>
              <a:rPr lang="pt-BR" sz="200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ao Tribunal de Contas do Estado</a:t>
            </a:r>
          </a:p>
          <a:p>
            <a:pPr lvl="1" algn="just"/>
            <a:endParaRPr lang="pt-BR" sz="2400" i="0" dirty="0">
              <a:solidFill>
                <a:srgbClr val="212529"/>
              </a:solidFill>
              <a:effectLst/>
              <a:latin typeface="Rockwell Condensed" panose="02060603050405020104" pitchFamily="18" charset="0"/>
              <a:cs typeface="Arial" panose="020B0604020202020204" pitchFamily="34" charset="0"/>
            </a:endParaRPr>
          </a:p>
          <a:p>
            <a:pPr algn="just"/>
            <a:endParaRPr lang="pt-BR" sz="2800" b="1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00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8DAD4E7-A78C-0FD8-C224-54005BE7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REFLEXÃO</a:t>
            </a:r>
          </a:p>
        </p:txBody>
      </p:sp>
      <p:sp>
        <p:nvSpPr>
          <p:cNvPr id="5" name="Espaço Reservado para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b="1" dirty="0"/>
          </a:p>
          <a:p>
            <a:pPr marL="0" indent="0">
              <a:buNone/>
            </a:pPr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CDB2D8-5234-4510-F848-264883315956}"/>
              </a:ext>
            </a:extLst>
          </p:cNvPr>
          <p:cNvSpPr txBox="1"/>
          <p:nvPr/>
        </p:nvSpPr>
        <p:spPr>
          <a:xfrm>
            <a:off x="457200" y="1772816"/>
            <a:ext cx="8229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 Há três caminhos para o sucesso: ensinar o que se sabe, praticar o que se ensina e perguntar o que se ignora”. </a:t>
            </a:r>
          </a:p>
          <a:p>
            <a:pPr algn="ctr"/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Mário Sérgio </a:t>
            </a:r>
            <a:r>
              <a:rPr lang="pt-B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Cortella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3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5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681059"/>
            <a:ext cx="8229600" cy="2396014"/>
          </a:xfrm>
        </p:spPr>
        <p:txBody>
          <a:bodyPr>
            <a:normAutofit/>
          </a:bodyPr>
          <a:lstStyle/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952328"/>
          </a:xfrm>
        </p:spPr>
        <p:txBody>
          <a:bodyPr>
            <a:normAutofit/>
          </a:bodyPr>
          <a:lstStyle/>
          <a:p>
            <a:r>
              <a:rPr lang="pt-BR" sz="3600" dirty="0"/>
              <a:t>Agradecemos a atenção dispensada!</a:t>
            </a:r>
            <a:br>
              <a:rPr lang="pt-BR" sz="3600" dirty="0"/>
            </a:br>
            <a:br>
              <a:rPr lang="pt-BR" sz="3600" dirty="0"/>
            </a:br>
            <a:r>
              <a:rPr lang="pt-BR" sz="3600" dirty="0"/>
              <a:t>Gertha Crispim e Simone Olímpio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0090F9-435A-4C55-C731-F7DDCD8E3883}"/>
              </a:ext>
            </a:extLst>
          </p:cNvPr>
          <p:cNvSpPr txBox="1"/>
          <p:nvPr/>
        </p:nvSpPr>
        <p:spPr>
          <a:xfrm>
            <a:off x="1403648" y="3486199"/>
            <a:ext cx="362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gertha@seplag.pb.gov.br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963FA96-ACFC-2026-C55E-C8274BD9D598}"/>
              </a:ext>
            </a:extLst>
          </p:cNvPr>
          <p:cNvSpPr txBox="1"/>
          <p:nvPr/>
        </p:nvSpPr>
        <p:spPr>
          <a:xfrm>
            <a:off x="1403648" y="4081310"/>
            <a:ext cx="374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simone@seplag.pb.gov.br</a:t>
            </a:r>
          </a:p>
        </p:txBody>
      </p:sp>
    </p:spTree>
    <p:extLst>
      <p:ext uri="{BB962C8B-B14F-4D97-AF65-F5344CB8AC3E}">
        <p14:creationId xmlns:p14="http://schemas.microsoft.com/office/powerpoint/2010/main" val="201600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79296" cy="936104"/>
          </a:xfrm>
        </p:spPr>
        <p:txBody>
          <a:bodyPr>
            <a:noAutofit/>
          </a:bodyPr>
          <a:lstStyle/>
          <a:p>
            <a:r>
              <a:rPr lang="pt-BR" sz="28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“AGENDA 2030”</a:t>
            </a:r>
            <a:br>
              <a:rPr lang="pt-BR" sz="28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ODS(s) - Objetivos de Desenvolvimento </a:t>
            </a:r>
            <a:r>
              <a:rPr lang="pt-BR" sz="2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4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ustentáveis</a:t>
            </a:r>
            <a:br>
              <a:rPr lang="pt-BR" sz="28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(Setembro de 2015)</a:t>
            </a:r>
            <a:endParaRPr lang="pt-BR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357642"/>
            <a:ext cx="8229600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 Nº 1 – Erradicação da pobreza</a:t>
            </a:r>
            <a:r>
              <a:rPr lang="pt-BR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acabar com a pobreza em todas as suas formas, em todos os lugares.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8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 1.1 - Até 2030, erradicar a pobreza extrema para todas as pessoas em todos os lugares, atualmente medida como pessoas vivendo com menos de US$1,25 por dia.</a:t>
            </a:r>
          </a:p>
          <a:p>
            <a:pPr marL="0" indent="0" algn="l">
              <a:buNone/>
            </a:pPr>
            <a:endParaRPr lang="pt-BR" sz="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 1.2 - Até 2030, reduzir pelo menos à metade a proporção de homens, mulheres e crianças, de todas as idades, que vivem na pobreza, em todas as suas dimensões, de acordo com as definições nacionais.</a:t>
            </a:r>
          </a:p>
          <a:p>
            <a:pPr>
              <a:lnSpc>
                <a:spcPct val="150000"/>
              </a:lnSpc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6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57200" y="925680"/>
            <a:ext cx="8229600" cy="494424"/>
          </a:xfrm>
        </p:spPr>
        <p:txBody>
          <a:bodyPr>
            <a:noAutofit/>
          </a:bodyPr>
          <a:lstStyle/>
          <a:p>
            <a:pPr algn="l"/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Normas vigentes: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Lei Estadual nº 7.611/2004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(Institui o FUNCEP-PB)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Lei nº 12.068/2021, de 27/09/2021 – última alteração </a:t>
            </a:r>
          </a:p>
          <a:p>
            <a:pPr>
              <a:lnSpc>
                <a:spcPct val="150000"/>
              </a:lnSpc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Decreto Estadual nº 42.094/2021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(Regulamenta a Lei 7.611/2004 e Revoga Dec. Nº 25.849/2005)</a:t>
            </a:r>
          </a:p>
          <a:p>
            <a:pPr>
              <a:lnSpc>
                <a:spcPct val="150000"/>
              </a:lnSpc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Decreto Estadual nº 42.282/2022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(Aprova o regimento interno Conselho Gestor do FUNCEP) </a:t>
            </a:r>
          </a:p>
          <a:p>
            <a:pPr>
              <a:lnSpc>
                <a:spcPct val="150000"/>
              </a:lnSpc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Orientação Normativa nº 01/2022/FUNCEP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(Disciplina a forma de execução dos recursos do Fundo)</a:t>
            </a:r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92A334B2-B488-7556-A6F0-29D7C44222E5}"/>
              </a:ext>
            </a:extLst>
          </p:cNvPr>
          <p:cNvSpPr txBox="1">
            <a:spLocks/>
          </p:cNvSpPr>
          <p:nvPr/>
        </p:nvSpPr>
        <p:spPr>
          <a:xfrm>
            <a:off x="457200" y="285297"/>
            <a:ext cx="8229600" cy="767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FUNDO DE COMBATE E ERRADICAÇÃO DA POBREZA NA PARAÍBA – FUNCEP/PB</a:t>
            </a:r>
          </a:p>
          <a:p>
            <a:endParaRPr lang="pt-BR" sz="3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6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57200" y="454703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DO FUNCEP-PB </a:t>
            </a:r>
            <a:b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(Lei nº 7.611/2004)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601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“ Art. 1° Art. 1º Fica instituído, no âmbito do Estado da Paraíba, o Fundo de Combate e Erradicação da Pobreza - FUNCEP/PB, de natureza contábil, com o objetivo de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viabilizar a todos os paraibanos o acesso a níveis dignos de subsistência, cujos recursos serão aplicados, exclusivamente, em ações suplementares de nutrição, habitação de interesse social, acesso à água, educação, saúde, qualificação profissional, saneamento básico, segurança alimentar da família, reforço de renda familiar, promoção do fortalecimento da agricultura familiar e solidária, inclusão social e outros programas de relevante interesse social, voltados para a melhoria da qualidade de vida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podendo ainda ser aplicado no tratamento de Epidemias, conforme disposto no art. 82 do Ato das Disposições Constitucionais Transitórias - ADCT da Constituição Federal”</a:t>
            </a:r>
          </a:p>
        </p:txBody>
      </p:sp>
    </p:spTree>
    <p:extLst>
      <p:ext uri="{BB962C8B-B14F-4D97-AF65-F5344CB8AC3E}">
        <p14:creationId xmlns:p14="http://schemas.microsoft.com/office/powerpoint/2010/main" val="373694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0106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COMPOSIÇÃO DAS RECEITAS DO FUNCEP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182762"/>
            <a:ext cx="8229600" cy="4943401"/>
          </a:xfrm>
        </p:spPr>
        <p:txBody>
          <a:bodyPr>
            <a:normAutofit fontScale="92500" lnSpcReduction="20000"/>
          </a:bodyPr>
          <a:lstStyle/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 § 1º do Art. 82 da ADCT, disciplina que: “(... ) poderá ser criado adicional de até dois pontos percentuais na alíquota do Imposto sobre Circulação de Mercadorias e Serviços – ICMS, sobre produtos e serviços </a:t>
            </a:r>
            <a:r>
              <a:rPr lang="pt-BR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supérfluos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e nas condições definidas na lei complementar de que trata o art. 155, § 2º, XII, da Constituição (...)”.</a:t>
            </a:r>
          </a:p>
          <a:p>
            <a:pPr marL="0" indent="0">
              <a:buNone/>
            </a:pP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Supérfluo </a:t>
            </a:r>
            <a:r>
              <a:rPr lang="pt-BR" sz="2600" i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i="1" dirty="0"/>
              <a:t>“desnecessário”; </a:t>
            </a:r>
            <a:r>
              <a:rPr lang="pt-BR" sz="26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i="1" dirty="0"/>
              <a:t>excessivo”; ou “que é mais do que se necessita.”</a:t>
            </a:r>
          </a:p>
          <a:p>
            <a:pPr marL="0" indent="0" algn="just">
              <a:buNone/>
            </a:pPr>
            <a:endParaRPr lang="pt-BR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No Estado da Paraíba essa alíquota (2%) é aplicada sobre: gasolina, serviços de comunicação, energia elétrica, produtos de tabacaria, joias, perfumes e produtos de beleza, dentre outros produtos e serviços. (Art. 2º da Lei nº 7.611/2004).</a:t>
            </a:r>
          </a:p>
        </p:txBody>
      </p:sp>
    </p:spTree>
    <p:extLst>
      <p:ext uri="{BB962C8B-B14F-4D97-AF65-F5344CB8AC3E}">
        <p14:creationId xmlns:p14="http://schemas.microsoft.com/office/powerpoint/2010/main" val="25860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b="1" i="0" cap="all" dirty="0">
                <a:solidFill>
                  <a:srgbClr val="212529"/>
                </a:solidFill>
                <a:effectLst/>
                <a:latin typeface="-apple-system"/>
              </a:rPr>
              <a:t>LEI COMPLEMENTAR Nº 194 DE 23 DE JUNHO DE 2022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84632" y="1772816"/>
            <a:ext cx="8229600" cy="4165923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0" i="0" dirty="0">
                <a:solidFill>
                  <a:srgbClr val="212529"/>
                </a:solidFill>
                <a:effectLst/>
                <a:latin typeface="-apple-system"/>
              </a:rPr>
              <a:t>Ementa: Altera a </a:t>
            </a:r>
            <a:r>
              <a:rPr lang="pt-BR" sz="2400" b="0" i="0" u="none" strike="noStrike" dirty="0">
                <a:solidFill>
                  <a:srgbClr val="007BFF"/>
                </a:solidFill>
                <a:effectLst/>
                <a:latin typeface="-apple-system"/>
                <a:hlinkClick r:id="rId4"/>
              </a:rPr>
              <a:t>Lei nº 5.172</a:t>
            </a:r>
            <a:r>
              <a:rPr lang="pt-BR" sz="2400" b="0" i="0" dirty="0">
                <a:solidFill>
                  <a:srgbClr val="212529"/>
                </a:solidFill>
                <a:effectLst/>
                <a:latin typeface="-apple-system"/>
              </a:rPr>
              <a:t>, de 25 de outubro de 1966 (Código Tributário Nacional), e a </a:t>
            </a:r>
            <a:r>
              <a:rPr lang="pt-BR" sz="2400" b="0" i="0" u="none" strike="noStrike" dirty="0">
                <a:solidFill>
                  <a:srgbClr val="007BFF"/>
                </a:solidFill>
                <a:effectLst/>
                <a:latin typeface="-apple-system"/>
                <a:hlinkClick r:id="rId5"/>
              </a:rPr>
              <a:t>Lei Complementar nº 87</a:t>
            </a:r>
            <a:r>
              <a:rPr lang="pt-BR" sz="2400" b="0" i="0" dirty="0">
                <a:solidFill>
                  <a:srgbClr val="212529"/>
                </a:solidFill>
                <a:effectLst/>
                <a:latin typeface="-apple-system"/>
              </a:rPr>
              <a:t>, de 13 de setembro de 1996 (Lei Kandir), </a:t>
            </a:r>
            <a:r>
              <a:rPr lang="pt-BR" sz="2400" b="1" i="0" u="sng" dirty="0">
                <a:solidFill>
                  <a:srgbClr val="212529"/>
                </a:solidFill>
                <a:effectLst/>
                <a:latin typeface="-apple-system"/>
              </a:rPr>
              <a:t>para considerar bens e serviços essenciais os relativos aos combustíveis, à energia elétrica, às comunicações e ao transporte coletivo</a:t>
            </a:r>
            <a:r>
              <a:rPr lang="pt-BR" sz="2400" b="0" i="0" dirty="0">
                <a:solidFill>
                  <a:srgbClr val="212529"/>
                </a:solidFill>
                <a:effectLst/>
                <a:latin typeface="-apple-system"/>
              </a:rPr>
              <a:t>, e as </a:t>
            </a:r>
            <a:r>
              <a:rPr lang="pt-BR" sz="2400" b="0" i="0" u="none" strike="noStrike" dirty="0">
                <a:solidFill>
                  <a:srgbClr val="007BFF"/>
                </a:solidFill>
                <a:effectLst/>
                <a:latin typeface="-apple-system"/>
                <a:hlinkClick r:id="rId6"/>
              </a:rPr>
              <a:t>Leis Complementares </a:t>
            </a:r>
            <a:r>
              <a:rPr lang="pt-BR" sz="2400" b="0" i="0" u="none" strike="noStrike" dirty="0" err="1">
                <a:solidFill>
                  <a:srgbClr val="007BFF"/>
                </a:solidFill>
                <a:effectLst/>
                <a:latin typeface="-apple-system"/>
                <a:hlinkClick r:id="rId6"/>
              </a:rPr>
              <a:t>nºs</a:t>
            </a:r>
            <a:r>
              <a:rPr lang="pt-BR" sz="2400" b="0" i="0" u="none" strike="noStrike" dirty="0">
                <a:solidFill>
                  <a:srgbClr val="007BFF"/>
                </a:solidFill>
                <a:effectLst/>
                <a:latin typeface="-apple-system"/>
                <a:hlinkClick r:id="rId6"/>
              </a:rPr>
              <a:t> 192</a:t>
            </a:r>
            <a:r>
              <a:rPr lang="pt-BR" sz="2400" b="0" i="0" dirty="0">
                <a:solidFill>
                  <a:srgbClr val="212529"/>
                </a:solidFill>
                <a:effectLst/>
                <a:latin typeface="-apple-system"/>
              </a:rPr>
              <a:t>, de 11 de março de 2022, e </a:t>
            </a:r>
            <a:r>
              <a:rPr lang="pt-BR" sz="2400" b="0" i="0" u="none" strike="noStrike" dirty="0">
                <a:solidFill>
                  <a:srgbClr val="007BFF"/>
                </a:solidFill>
                <a:effectLst/>
                <a:latin typeface="-apple-system"/>
                <a:hlinkClick r:id="rId7"/>
              </a:rPr>
              <a:t>159,</a:t>
            </a:r>
            <a:r>
              <a:rPr lang="pt-BR" sz="2400" b="0" i="0" dirty="0">
                <a:solidFill>
                  <a:srgbClr val="212529"/>
                </a:solidFill>
                <a:effectLst/>
                <a:latin typeface="-apple-system"/>
              </a:rPr>
              <a:t> de 19 de maio de 2017.</a:t>
            </a:r>
            <a:endParaRPr lang="pt-BR" sz="2400" b="1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0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b="1" i="0" cap="all" dirty="0">
                <a:solidFill>
                  <a:srgbClr val="212529"/>
                </a:solidFill>
                <a:effectLst/>
                <a:latin typeface="-apple-system"/>
              </a:rPr>
              <a:t>LEI COMPLEMENTAR Nº 194 DE 23 DE JUNHO DE 2022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165923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1º  A </a:t>
            </a:r>
            <a:r>
              <a:rPr kumimoji="0" lang="pt-BR" altLang="pt-BR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Lei nº 5.172, de 25 de outubro de 1966</a:t>
            </a:r>
            <a:r>
              <a:rPr kumimoji="0" lang="pt-BR" altLang="pt-BR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(Código Tributário Nacional), passa a vigorar acrescida do seguinte art. 18-A:</a:t>
            </a:r>
            <a:endParaRPr kumimoji="0" lang="pt-BR" altLang="pt-BR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“Art. 18-A</a:t>
            </a:r>
            <a:r>
              <a:rPr kumimoji="0" lang="pt-BR" altLang="pt-BR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Para fins da incidência do imposto de que trata o </a:t>
            </a:r>
            <a:r>
              <a:rPr kumimoji="0" lang="pt-BR" altLang="pt-BR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inciso II do </a:t>
            </a:r>
            <a:r>
              <a:rPr kumimoji="0" lang="pt-BR" altLang="pt-BR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caput</a:t>
            </a:r>
            <a:r>
              <a:rPr kumimoji="0" lang="pt-BR" altLang="pt-BR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 do art. 155 da Constituição Federal,</a:t>
            </a:r>
            <a:r>
              <a:rPr kumimoji="0" lang="pt-BR" altLang="pt-BR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os </a:t>
            </a:r>
            <a:r>
              <a:rPr kumimoji="0" lang="pt-BR" altLang="pt-BR" sz="23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combustíveis, o gás natural, a energia elétrica, as comunicações e o transporte coletivo</a:t>
            </a:r>
            <a:r>
              <a:rPr kumimoji="0" lang="pt-BR" altLang="pt-BR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são considerados bens e serviços essenciais e indispensáveis, que </a:t>
            </a:r>
            <a:r>
              <a:rPr kumimoji="0" lang="pt-BR" altLang="pt-BR" sz="23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podem ser tratados como supérfluos</a:t>
            </a:r>
            <a:r>
              <a:rPr kumimoji="0" lang="pt-BR" altLang="pt-BR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pt-BR" altLang="pt-BR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Parágrafo único. Para efeito do disposto neste artigo:</a:t>
            </a:r>
            <a:endParaRPr kumimoji="0" lang="pt-BR" altLang="pt-BR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- é vedada a fixação de alíquotas sobre as operações referidas no </a:t>
            </a:r>
            <a:r>
              <a:rPr kumimoji="0" lang="pt-BR" altLang="pt-BR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caput</a:t>
            </a:r>
            <a:r>
              <a:rPr kumimoji="0" lang="pt-BR" altLang="pt-BR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deste artigo em patamar superior ao das operações em geral, </a:t>
            </a:r>
            <a:r>
              <a:rPr kumimoji="0" lang="pt-BR" altLang="pt-BR" sz="23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considerada a essencialidade dos bens e serviços</a:t>
            </a:r>
            <a:r>
              <a:rPr kumimoji="0" lang="pt-BR" altLang="pt-BR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pt-BR" altLang="pt-BR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2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165923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4448F1-D2E4-1BF2-FF7A-34437D2FD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88" y="980728"/>
            <a:ext cx="8504657" cy="446449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76888E6-9717-5A3C-376B-EB17852D0256}"/>
              </a:ext>
            </a:extLst>
          </p:cNvPr>
          <p:cNvSpPr txBox="1"/>
          <p:nvPr/>
        </p:nvSpPr>
        <p:spPr>
          <a:xfrm>
            <a:off x="488088" y="5415151"/>
            <a:ext cx="169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SEFAZ-PB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62591E2-A5F9-14E0-2970-FC2D6BD7FC61}"/>
              </a:ext>
            </a:extLst>
          </p:cNvPr>
          <p:cNvSpPr txBox="1"/>
          <p:nvPr/>
        </p:nvSpPr>
        <p:spPr>
          <a:xfrm>
            <a:off x="6300192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024AAC65-A974-0E62-73C0-20507942F876}"/>
              </a:ext>
            </a:extLst>
          </p:cNvPr>
          <p:cNvSpPr/>
          <p:nvPr/>
        </p:nvSpPr>
        <p:spPr>
          <a:xfrm rot="20514692">
            <a:off x="6082349" y="4321119"/>
            <a:ext cx="9784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61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</TotalTime>
  <Words>1914</Words>
  <Application>Microsoft Office PowerPoint</Application>
  <PresentationFormat>Apresentação na tela (4:3)</PresentationFormat>
  <Paragraphs>176</Paragraphs>
  <Slides>25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-apple-system</vt:lpstr>
      <vt:lpstr>Arial</vt:lpstr>
      <vt:lpstr>Calibri</vt:lpstr>
      <vt:lpstr>Rockwell Condensed</vt:lpstr>
      <vt:lpstr>Wingdings</vt:lpstr>
      <vt:lpstr>Tema do Office</vt:lpstr>
      <vt:lpstr>Apresentação do PowerPoint</vt:lpstr>
      <vt:lpstr>ODM – Objetivos de Desenvolvimento do Milênio</vt:lpstr>
      <vt:lpstr>“AGENDA 2030” ODS(s) - Objetivos de Desenvolvimento Sustentáveis (Setembro de 2015)</vt:lpstr>
      <vt:lpstr>Normas vigentes:</vt:lpstr>
      <vt:lpstr>OBJETIVO DO FUNCEP-PB  (Lei nº 7.611/2004)</vt:lpstr>
      <vt:lpstr>COMPOSIÇÃO DAS RECEITAS DO FUNCEP</vt:lpstr>
      <vt:lpstr>LEI COMPLEMENTAR Nº 194 DE 23 DE JUNHO DE 2022</vt:lpstr>
      <vt:lpstr>LEI COMPLEMENTAR Nº 194 DE 23 DE JUNHO DE 2022</vt:lpstr>
      <vt:lpstr>Apresentação do PowerPoint</vt:lpstr>
      <vt:lpstr>CONSELHO GESTOR E SUAS COMPETÊNCIAS</vt:lpstr>
      <vt:lpstr>Art. 3º da ON nº 001/2022 </vt:lpstr>
      <vt:lpstr>PROJETO (Conceito e Etapas)</vt:lpstr>
      <vt:lpstr>PROJETO (Conceito e Etapas)...</vt:lpstr>
      <vt:lpstr>Apresentação do PowerPoint</vt:lpstr>
      <vt:lpstr>  CARACTERÍSTICAS DE INDICADORES DE POBREZA </vt:lpstr>
      <vt:lpstr>Apresentação do PowerPoint</vt:lpstr>
      <vt:lpstr> EXEMPLOS PRÁTICOS DE PROJETOS  (Projetos apresentados ao Comitê Gestor do Funcep)</vt:lpstr>
      <vt:lpstr>Apresentação do PowerPoint</vt:lpstr>
      <vt:lpstr> EXEMPLOS PRÁTICOS DE PROJETOS...  (Projetos apresentados ao Comitê Gestor do FUNCEP)</vt:lpstr>
      <vt:lpstr>Apresentação do PowerPoint</vt:lpstr>
      <vt:lpstr>Apresentação do PowerPoint</vt:lpstr>
      <vt:lpstr>Apresentação do PowerPoint</vt:lpstr>
      <vt:lpstr>FLUXO PROCESSUAL  </vt:lpstr>
      <vt:lpstr>REFLEXÃO</vt:lpstr>
      <vt:lpstr>Agradecemos a atenção dispensada!  Gertha Crispim e Simone Olímpio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Indira Leitzke</dc:creator>
  <cp:lastModifiedBy>Gianka Cunha</cp:lastModifiedBy>
  <cp:revision>46</cp:revision>
  <dcterms:created xsi:type="dcterms:W3CDTF">2022-06-21T14:12:40Z</dcterms:created>
  <dcterms:modified xsi:type="dcterms:W3CDTF">2022-07-13T23:49:45Z</dcterms:modified>
</cp:coreProperties>
</file>